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8" r:id="rId5"/>
    <p:sldId id="259" r:id="rId6"/>
    <p:sldId id="270" r:id="rId7"/>
    <p:sldId id="260" r:id="rId8"/>
    <p:sldId id="261" r:id="rId9"/>
    <p:sldId id="271" r:id="rId10"/>
    <p:sldId id="263" r:id="rId11"/>
    <p:sldId id="264" r:id="rId12"/>
    <p:sldId id="272" r:id="rId13"/>
    <p:sldId id="265" r:id="rId14"/>
    <p:sldId id="273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4.png>
</file>

<file path=ppt/media/image28.jpeg>
</file>

<file path=ppt/media/image29.jpeg>
</file>

<file path=ppt/media/image30.jpeg>
</file>

<file path=ppt/media/image3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5BFDDA-AFFE-7947-A90C-13D0B03B5356}" type="datetimeFigureOut">
              <a:rPr lang="en-US" smtClean="0"/>
              <a:t>1/22/19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476DE9-5E80-1B4F-85F0-8D5517038C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440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From </a:t>
            </a:r>
            <a:r>
              <a:rPr lang="en-US" dirty="0" err="1" smtClean="0"/>
              <a:t>resnet</a:t>
            </a:r>
            <a:r>
              <a:rPr lang="en-US" dirty="0" smtClean="0"/>
              <a:t>, RNN, or normalizing flow to Neural 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76DE9-5E80-1B4F-85F0-8D5517038C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79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Continuous Time Series Latent Variable 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76DE9-5E80-1B4F-85F0-8D5517038C5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1399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Continuous Time Series Latent Variable 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76DE9-5E80-1B4F-85F0-8D5517038C5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0291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Recent 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76DE9-5E80-1B4F-85F0-8D5517038C5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01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From </a:t>
            </a:r>
            <a:r>
              <a:rPr lang="en-US" dirty="0" err="1" smtClean="0"/>
              <a:t>resnet</a:t>
            </a:r>
            <a:r>
              <a:rPr lang="en-US" dirty="0" smtClean="0"/>
              <a:t>, RNN, or normalizing flow to Neural 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76DE9-5E80-1B4F-85F0-8D5517038C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53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Main Idea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76DE9-5E80-1B4F-85F0-8D5517038C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5074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Advantages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76DE9-5E80-1B4F-85F0-8D5517038C5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543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Backprop</a:t>
            </a:r>
            <a:r>
              <a:rPr lang="en-US" dirty="0" smtClean="0"/>
              <a:t> through ODE solver 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76DE9-5E80-1B4F-85F0-8D5517038C5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2558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Backprop</a:t>
            </a:r>
            <a:r>
              <a:rPr lang="en-US" dirty="0" smtClean="0"/>
              <a:t> through ODE solver 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76DE9-5E80-1B4F-85F0-8D5517038C5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3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Supervised Learning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76DE9-5E80-1B4F-85F0-8D5517038C5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2113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Continuous Normalizing Flows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76DE9-5E80-1B4F-85F0-8D5517038C5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377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Continuous Normalizing Flows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76DE9-5E80-1B4F-85F0-8D5517038C5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96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9C8F2-F7D5-5D43-AB7B-FAAFE0D53165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A3641-D676-4549-85C2-852B575B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754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9C8F2-F7D5-5D43-AB7B-FAAFE0D53165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A3641-D676-4549-85C2-852B575B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211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9C8F2-F7D5-5D43-AB7B-FAAFE0D53165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A3641-D676-4549-85C2-852B575B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77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9C8F2-F7D5-5D43-AB7B-FAAFE0D53165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A3641-D676-4549-85C2-852B575B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548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9C8F2-F7D5-5D43-AB7B-FAAFE0D53165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A3641-D676-4549-85C2-852B575B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48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9C8F2-F7D5-5D43-AB7B-FAAFE0D53165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A3641-D676-4549-85C2-852B575B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514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9C8F2-F7D5-5D43-AB7B-FAAFE0D53165}" type="datetimeFigureOut">
              <a:rPr lang="en-US" smtClean="0"/>
              <a:t>1/22/19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A3641-D676-4549-85C2-852B575B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610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9C8F2-F7D5-5D43-AB7B-FAAFE0D53165}" type="datetimeFigureOut">
              <a:rPr lang="en-US" smtClean="0"/>
              <a:t>1/22/19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A3641-D676-4549-85C2-852B575B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704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9C8F2-F7D5-5D43-AB7B-FAAFE0D53165}" type="datetimeFigureOut">
              <a:rPr lang="en-US" smtClean="0"/>
              <a:t>1/22/19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A3641-D676-4549-85C2-852B575B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98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9C8F2-F7D5-5D43-AB7B-FAAFE0D53165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A3641-D676-4549-85C2-852B575B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503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9C8F2-F7D5-5D43-AB7B-FAAFE0D53165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A3641-D676-4549-85C2-852B575B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508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09C8F2-F7D5-5D43-AB7B-FAAFE0D53165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AA3641-D676-4549-85C2-852B575B1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91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5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4" Type="http://schemas.openxmlformats.org/officeDocument/2006/relationships/image" Target="../media/image29.jpeg"/><Relationship Id="rId5" Type="http://schemas.openxmlformats.org/officeDocument/2006/relationships/image" Target="../media/image30.jpeg"/><Relationship Id="rId6" Type="http://schemas.openxmlformats.org/officeDocument/2006/relationships/image" Target="../media/image31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6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6" Type="http://schemas.openxmlformats.org/officeDocument/2006/relationships/image" Target="../media/image15.emf"/><Relationship Id="rId7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776493"/>
            <a:ext cx="9144000" cy="2387600"/>
          </a:xfrm>
        </p:spPr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An Introduction to Neural 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ODEs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256168"/>
            <a:ext cx="9144000" cy="1655762"/>
          </a:xfrm>
        </p:spPr>
        <p:txBody>
          <a:bodyPr/>
          <a:lstStyle/>
          <a:p>
            <a:r>
              <a:rPr lang="en-US" dirty="0" err="1">
                <a:latin typeface="Helvetica Light" charset="0"/>
                <a:ea typeface="Helvetica Light" charset="0"/>
                <a:cs typeface="Helvetica Light" charset="0"/>
              </a:rPr>
              <a:t>h</a:t>
            </a:r>
            <a:r>
              <a:rPr lang="en-US" dirty="0" err="1" smtClean="0">
                <a:latin typeface="Helvetica Light" charset="0"/>
                <a:ea typeface="Helvetica Light" charset="0"/>
                <a:cs typeface="Helvetica Light" charset="0"/>
              </a:rPr>
              <a:t>ep-ai</a:t>
            </a:r>
            <a:endParaRPr lang="en-US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1/22/2019</a:t>
            </a: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James Giammona</a:t>
            </a:r>
          </a:p>
          <a:p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pic>
        <p:nvPicPr>
          <p:cNvPr id="1026" name="Picture 2" descr="https://adriancolyer.files.wordpress.com/2019/01/NODEs-Fig-1.jpeg?w=480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11" b="38617"/>
          <a:stretch/>
        </p:blipFill>
        <p:spPr bwMode="auto">
          <a:xfrm>
            <a:off x="3152080" y="102628"/>
            <a:ext cx="5887840" cy="3262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4953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Supervised Learning vs. </a:t>
            </a:r>
            <a:r>
              <a:rPr lang="en-US" dirty="0" err="1" smtClean="0">
                <a:latin typeface="Helvetica Light" charset="0"/>
                <a:ea typeface="Helvetica Light" charset="0"/>
                <a:cs typeface="Helvetica Light" charset="0"/>
              </a:rPr>
              <a:t>ResNets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4932405" cy="489645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Compared black-box ODE Net and </a:t>
            </a:r>
            <a:r>
              <a:rPr lang="en-US" dirty="0" err="1" smtClean="0">
                <a:latin typeface="Helvetica Light" charset="0"/>
                <a:ea typeface="Helvetica Light" charset="0"/>
                <a:cs typeface="Helvetica Light" charset="0"/>
              </a:rPr>
              <a:t>Runge</a:t>
            </a:r>
            <a:r>
              <a:rPr lang="en-US" dirty="0" err="1" smtClean="0">
                <a:latin typeface="Helvetica Light" charset="0"/>
                <a:ea typeface="Helvetica Light" charset="0"/>
                <a:cs typeface="Helvetica Light" charset="0"/>
              </a:rPr>
              <a:t>-Kutta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 Net with 6 block </a:t>
            </a:r>
            <a:r>
              <a:rPr lang="en-US" dirty="0" err="1" smtClean="0">
                <a:latin typeface="Helvetica Light" charset="0"/>
                <a:ea typeface="Helvetica Light" charset="0"/>
                <a:cs typeface="Helvetica Light" charset="0"/>
              </a:rPr>
              <a:t>ResNet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 and 300 hidden unit MLP</a:t>
            </a:r>
          </a:p>
          <a:p>
            <a:endParaRPr lang="en-US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L for ODE Net is number of function evaluations for one forward pass of the ODE Solver</a:t>
            </a:r>
          </a:p>
          <a:p>
            <a:endParaRPr lang="en-US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Number of function evaluations increases throughout training</a:t>
            </a:r>
            <a:endParaRPr lang="en-US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6064" y="1690688"/>
            <a:ext cx="4777946" cy="14012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2371" y="3193137"/>
            <a:ext cx="3925331" cy="16163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5617" y="4910673"/>
            <a:ext cx="1805971" cy="1638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368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789" y="11799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Continuous Normalizing Flows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8578" y="1334530"/>
            <a:ext cx="5488459" cy="5350475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Normalizing flow requires computation of determinant of Jacobian</a:t>
            </a: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This has a cubic cost in dimension of z or in number of hidden units</a:t>
            </a: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With a continuous transformation, one only needs the trace!</a:t>
            </a: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Trace is a linear function making flow models with many hidden units easy to evaluate!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3153" y="1334530"/>
            <a:ext cx="4753447" cy="5592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7037" y="2212722"/>
            <a:ext cx="6396682" cy="5782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844746" y="2790953"/>
            <a:ext cx="6224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Planar </a:t>
            </a:r>
            <a:r>
              <a:rPr lang="en-US" dirty="0">
                <a:latin typeface="Helvetica Light" charset="0"/>
                <a:ea typeface="Helvetica Light" charset="0"/>
                <a:cs typeface="Helvetica Light" charset="0"/>
              </a:rPr>
              <a:t>Normalizing Flow (</a:t>
            </a:r>
            <a:r>
              <a:rPr lang="en-US" dirty="0" err="1">
                <a:latin typeface="Helvetica Light" charset="0"/>
                <a:ea typeface="Helvetica Light" charset="0"/>
                <a:cs typeface="Helvetica Light" charset="0"/>
              </a:rPr>
              <a:t>Rezende</a:t>
            </a:r>
            <a:r>
              <a:rPr lang="en-US" dirty="0">
                <a:latin typeface="Helvetica Light" charset="0"/>
                <a:ea typeface="Helvetica Light" charset="0"/>
                <a:cs typeface="Helvetica Light" charset="0"/>
              </a:rPr>
              <a:t> and Mohamed, 2015)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2277" y="4015515"/>
            <a:ext cx="2865131" cy="6821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38086" y="4808765"/>
            <a:ext cx="5591306" cy="68999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132117" y="5552919"/>
            <a:ext cx="6224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Continuous Analog of Planar </a:t>
            </a:r>
            <a:r>
              <a:rPr lang="en-US" dirty="0">
                <a:latin typeface="Helvetica Light" charset="0"/>
                <a:ea typeface="Helvetica Light" charset="0"/>
                <a:cs typeface="Helvetica Light" charset="0"/>
              </a:rPr>
              <a:t>Normalizing 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Flow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69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789" y="11799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Continuous Normalizing Flows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9782" y="1222805"/>
            <a:ext cx="6794268" cy="280549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5434" y="4227726"/>
            <a:ext cx="5139896" cy="25060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8365524" y="5226908"/>
            <a:ext cx="33239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Reverse transformation has same cost as forward pass for CNF. Not the case for normalizing flows.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6262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227" y="0"/>
            <a:ext cx="11837773" cy="1325563"/>
          </a:xfrm>
        </p:spPr>
        <p:txBody>
          <a:bodyPr/>
          <a:lstStyle/>
          <a:p>
            <a:r>
              <a:rPr lang="en-US" smtClean="0">
                <a:latin typeface="Helvetica Light" charset="0"/>
                <a:ea typeface="Helvetica Light" charset="0"/>
                <a:cs typeface="Helvetica Light" charset="0"/>
              </a:rPr>
              <a:t>Generative Latent Function Time Series Model</a:t>
            </a:r>
            <a:endParaRPr lang="en-US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408670"/>
            <a:ext cx="4598773" cy="5189838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We represent a time series of observations using a latent trajectory.</a:t>
            </a: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Latent trajectory is parameterized by z</a:t>
            </a:r>
            <a:r>
              <a:rPr lang="en-US" baseline="-25000" dirty="0" smtClean="0">
                <a:latin typeface="Helvetica Light" charset="0"/>
                <a:ea typeface="Helvetica Light" charset="0"/>
                <a:cs typeface="Helvetica Light" charset="0"/>
              </a:rPr>
              <a:t>0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 and dynamics shared by all trajectories</a:t>
            </a: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We train this model as a VAE and use an RNN to transform inputs to a latent space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7560" y="2319895"/>
            <a:ext cx="5182373" cy="90521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2717" y="4104846"/>
            <a:ext cx="5932061" cy="193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344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227" y="0"/>
            <a:ext cx="11837773" cy="1325563"/>
          </a:xfrm>
        </p:spPr>
        <p:txBody>
          <a:bodyPr/>
          <a:lstStyle/>
          <a:p>
            <a:r>
              <a:rPr lang="en-US" smtClean="0">
                <a:latin typeface="Helvetica Light" charset="0"/>
                <a:ea typeface="Helvetica Light" charset="0"/>
                <a:cs typeface="Helvetica Light" charset="0"/>
              </a:rPr>
              <a:t>Generative Latent Function Time Series Model</a:t>
            </a:r>
            <a:endParaRPr lang="en-US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4227" y="6211669"/>
            <a:ext cx="67962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RNN has 25 hidden units. 4 dimensional latent space. Dynamics parameterized by function with 20 hidden units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5802" y="1325563"/>
            <a:ext cx="4209949" cy="206018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5802" y="3698694"/>
            <a:ext cx="4312510" cy="189489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3793" y="1577181"/>
            <a:ext cx="3150974" cy="27242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0334" y="4553079"/>
            <a:ext cx="1588900" cy="904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373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Recent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Helvetica Light" charset="0"/>
                <a:ea typeface="Helvetica Light" charset="0"/>
                <a:cs typeface="Helvetica Light" charset="0"/>
              </a:rPr>
              <a:t>FFJORD: FREE-FORM CONTINUOUS DYNAMICS FOR SCALABLE REVERSIBLE GENERATIVE 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MODELS (</a:t>
            </a:r>
            <a:r>
              <a:rPr lang="en-US" dirty="0" err="1" smtClean="0">
                <a:latin typeface="Helvetica Light" charset="0"/>
                <a:ea typeface="Helvetica Light" charset="0"/>
                <a:cs typeface="Helvetica Light" charset="0"/>
              </a:rPr>
              <a:t>arxiv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: </a:t>
            </a:r>
            <a:r>
              <a:rPr lang="it-IT" dirty="0">
                <a:latin typeface="Helvetica Light" charset="0"/>
                <a:ea typeface="Helvetica Light" charset="0"/>
                <a:cs typeface="Helvetica Light" charset="0"/>
              </a:rPr>
              <a:t>1810.01367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)</a:t>
            </a: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By </a:t>
            </a:r>
            <a:r>
              <a:rPr lang="en-US" dirty="0">
                <a:latin typeface="Helvetica Light" charset="0"/>
                <a:ea typeface="Helvetica Light" charset="0"/>
                <a:cs typeface="Helvetica Light" charset="0"/>
              </a:rPr>
              <a:t>Will </a:t>
            </a:r>
            <a:r>
              <a:rPr lang="en-US" dirty="0" err="1" smtClean="0">
                <a:latin typeface="Helvetica Light" charset="0"/>
                <a:ea typeface="Helvetica Light" charset="0"/>
                <a:cs typeface="Helvetica Light" charset="0"/>
              </a:rPr>
              <a:t>Grathwohl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, Ricky </a:t>
            </a:r>
            <a:r>
              <a:rPr lang="en-US" dirty="0">
                <a:latin typeface="Helvetica Light" charset="0"/>
                <a:ea typeface="Helvetica Light" charset="0"/>
                <a:cs typeface="Helvetica Light" charset="0"/>
              </a:rPr>
              <a:t>T. Q. 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Chen, Jesse Bettencourt </a:t>
            </a:r>
            <a:r>
              <a:rPr lang="en-US" dirty="0">
                <a:latin typeface="Helvetica Light" charset="0"/>
                <a:ea typeface="Helvetica Light" charset="0"/>
                <a:cs typeface="Helvetica Light" charset="0"/>
              </a:rPr>
              <a:t>, Ilya </a:t>
            </a:r>
            <a:r>
              <a:rPr lang="en-US" dirty="0" err="1" smtClean="0">
                <a:latin typeface="Helvetica Light" charset="0"/>
                <a:ea typeface="Helvetica Light" charset="0"/>
                <a:cs typeface="Helvetica Light" charset="0"/>
              </a:rPr>
              <a:t>Sutskever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dirty="0">
                <a:latin typeface="Helvetica Light" charset="0"/>
                <a:ea typeface="Helvetica Light" charset="0"/>
                <a:cs typeface="Helvetica Light" charset="0"/>
              </a:rPr>
              <a:t>, David </a:t>
            </a:r>
            <a:r>
              <a:rPr lang="en-US" dirty="0" err="1" smtClean="0">
                <a:latin typeface="Helvetica Light" charset="0"/>
                <a:ea typeface="Helvetica Light" charset="0"/>
                <a:cs typeface="Helvetica Light" charset="0"/>
              </a:rPr>
              <a:t>Duvenaud</a:t>
            </a:r>
            <a:endParaRPr lang="en-US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Continues work on reversible generative models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5788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Neural ODEs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Won Best Paper Award at </a:t>
            </a:r>
            <a:r>
              <a:rPr lang="en-US" dirty="0" err="1" smtClean="0">
                <a:latin typeface="Helvetica Light" charset="0"/>
                <a:ea typeface="Helvetica Light" charset="0"/>
                <a:cs typeface="Helvetica Light" charset="0"/>
              </a:rPr>
              <a:t>NeurIPS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 2018</a:t>
            </a:r>
          </a:p>
          <a:p>
            <a:endParaRPr lang="en-US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By Ricky T. Q. Chen*, </a:t>
            </a:r>
            <a:r>
              <a:rPr lang="en-US" dirty="0" err="1" smtClean="0">
                <a:latin typeface="Helvetica Light" charset="0"/>
                <a:ea typeface="Helvetica Light" charset="0"/>
                <a:cs typeface="Helvetica Light" charset="0"/>
              </a:rPr>
              <a:t>Yulia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dirty="0" err="1" smtClean="0">
                <a:latin typeface="Helvetica Light" charset="0"/>
                <a:ea typeface="Helvetica Light" charset="0"/>
                <a:cs typeface="Helvetica Light" charset="0"/>
              </a:rPr>
              <a:t>Rubanova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*, Jesse Bettencourt*, David </a:t>
            </a:r>
            <a:r>
              <a:rPr lang="en-US" dirty="0" err="1" smtClean="0">
                <a:latin typeface="Helvetica Light" charset="0"/>
                <a:ea typeface="Helvetica Light" charset="0"/>
                <a:cs typeface="Helvetica Light" charset="0"/>
              </a:rPr>
              <a:t>Duvenaud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 </a:t>
            </a:r>
          </a:p>
          <a:p>
            <a:endParaRPr lang="en-US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All authors are at the University of Toronto and the Vector Institute</a:t>
            </a:r>
          </a:p>
          <a:p>
            <a:endParaRPr lang="en-US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Paper is at </a:t>
            </a:r>
            <a:r>
              <a:rPr lang="is-IS" dirty="0">
                <a:latin typeface="Helvetica Light" charset="0"/>
                <a:ea typeface="Helvetica Light" charset="0"/>
                <a:cs typeface="Helvetica Light" charset="0"/>
              </a:rPr>
              <a:t>arXiv:1806.07366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427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Outline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Main Idea</a:t>
            </a: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Advantages</a:t>
            </a:r>
          </a:p>
          <a:p>
            <a:r>
              <a:rPr lang="en-US" dirty="0" err="1" smtClean="0">
                <a:latin typeface="Helvetica Light" charset="0"/>
                <a:ea typeface="Helvetica Light" charset="0"/>
                <a:cs typeface="Helvetica Light" charset="0"/>
              </a:rPr>
              <a:t>Backprop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 through an ODE solver</a:t>
            </a: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Comparisons to Supervised </a:t>
            </a:r>
            <a:r>
              <a:rPr lang="en-US" dirty="0" err="1" smtClean="0">
                <a:latin typeface="Helvetica Light" charset="0"/>
                <a:ea typeface="Helvetica Light" charset="0"/>
                <a:cs typeface="Helvetica Light" charset="0"/>
              </a:rPr>
              <a:t>ResNets</a:t>
            </a:r>
            <a:endParaRPr lang="en-US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Continuous Normalizing Flows</a:t>
            </a: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Continuous 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Time </a:t>
            </a:r>
            <a:r>
              <a:rPr lang="en-US" dirty="0">
                <a:latin typeface="Helvetica Light" charset="0"/>
                <a:ea typeface="Helvetica Light" charset="0"/>
                <a:cs typeface="Helvetica Light" charset="0"/>
              </a:rPr>
              <a:t>L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atent </a:t>
            </a:r>
            <a:r>
              <a:rPr lang="en-US" dirty="0">
                <a:latin typeface="Helvetica Light" charset="0"/>
                <a:ea typeface="Helvetica Light" charset="0"/>
                <a:cs typeface="Helvetica Light" charset="0"/>
              </a:rPr>
              <a:t>V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ariable Model</a:t>
            </a: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More Recent Work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4334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7996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Learning Residuals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23559"/>
            <a:ext cx="4473539" cy="4753404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Deep Residual Learning introduced the idea of learning a difference from a previous hidden layer’s output</a:t>
            </a:r>
          </a:p>
          <a:p>
            <a:endParaRPr lang="en-US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Allowed the training of much deeper networks</a:t>
            </a:r>
          </a:p>
          <a:p>
            <a:endParaRPr lang="en-US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He, Zhang, Ren, Sun (2015) </a:t>
            </a:r>
            <a:r>
              <a:rPr lang="en-US" dirty="0" err="1">
                <a:latin typeface="Helvetica Light" charset="0"/>
                <a:ea typeface="Helvetica Light" charset="0"/>
                <a:cs typeface="Helvetica Light" charset="0"/>
              </a:rPr>
              <a:t>a</a:t>
            </a:r>
            <a:r>
              <a:rPr lang="en-US" dirty="0" err="1" smtClean="0">
                <a:latin typeface="Helvetica Light" charset="0"/>
                <a:ea typeface="Helvetica Light" charset="0"/>
                <a:cs typeface="Helvetica Light" charset="0"/>
              </a:rPr>
              <a:t>rxiv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:</a:t>
            </a:r>
            <a:r>
              <a:rPr lang="hr-HR" dirty="0" smtClean="0">
                <a:latin typeface="Helvetica Light" charset="0"/>
                <a:ea typeface="Helvetica Light" charset="0"/>
                <a:cs typeface="Helvetica Light" charset="0"/>
              </a:rPr>
              <a:t>1512.03385</a:t>
            </a:r>
            <a:endParaRPr lang="en-US" dirty="0" smtClean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2436" y="1900719"/>
            <a:ext cx="5561364" cy="324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71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Hidden State Transformation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5274924" cy="4698465"/>
          </a:xfrm>
        </p:spPr>
        <p:txBody>
          <a:bodyPr>
            <a:normAutofit lnSpcReduction="10000"/>
          </a:bodyPr>
          <a:lstStyle/>
          <a:p>
            <a:r>
              <a:rPr lang="en-US" dirty="0" err="1" smtClean="0">
                <a:latin typeface="Helvetica Light" charset="0"/>
                <a:ea typeface="Helvetica Light" charset="0"/>
                <a:cs typeface="Helvetica Light" charset="0"/>
              </a:rPr>
              <a:t>ResNets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, recurrent neural network decoders and normalizing flows compose a sequence of transformations to a hidden state</a:t>
            </a:r>
          </a:p>
          <a:p>
            <a:endParaRPr lang="en-US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Looks like Euler discretization of continuous transformation</a:t>
            </a:r>
          </a:p>
          <a:p>
            <a:endParaRPr lang="en-US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Let’s take the limit of more layers and smaller steps (</a:t>
            </a:r>
            <a:r>
              <a:rPr lang="en-US" dirty="0" err="1" smtClean="0">
                <a:latin typeface="Helvetica Light" charset="0"/>
                <a:ea typeface="Helvetica Light" charset="0"/>
                <a:cs typeface="Helvetica Light" charset="0"/>
              </a:rPr>
              <a:t>dt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)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1046" y="1783325"/>
            <a:ext cx="4160333" cy="6196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5432" y="3333599"/>
            <a:ext cx="4508500" cy="469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6009" y="4081155"/>
            <a:ext cx="1888972" cy="53278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5896" y="5303106"/>
            <a:ext cx="4000500" cy="9779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041258" y="6457890"/>
            <a:ext cx="35651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Helvetica Light" charset="0"/>
                <a:ea typeface="Helvetica Light" charset="0"/>
                <a:cs typeface="Helvetica Light" charset="0"/>
              </a:rPr>
              <a:t>Following https://</a:t>
            </a:r>
            <a:r>
              <a:rPr lang="en-US" sz="1000" dirty="0" err="1" smtClean="0">
                <a:latin typeface="Helvetica Light" charset="0"/>
                <a:ea typeface="Helvetica Light" charset="0"/>
                <a:cs typeface="Helvetica Light" charset="0"/>
              </a:rPr>
              <a:t>rkevingibson.github.io</a:t>
            </a:r>
            <a:r>
              <a:rPr lang="en-US" sz="1000" dirty="0" smtClean="0">
                <a:latin typeface="Helvetica Light" charset="0"/>
                <a:ea typeface="Helvetica Light" charset="0"/>
                <a:cs typeface="Helvetica Light" charset="0"/>
              </a:rPr>
              <a:t>/blog/neural-networks-as-ordinary-differential-equations/</a:t>
            </a:r>
            <a:endParaRPr lang="en-US" sz="1000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3267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Main Idea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285198" cy="4351338"/>
          </a:xfrm>
        </p:spPr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Starting from the input layer h(t</a:t>
            </a:r>
            <a:r>
              <a:rPr lang="en-US" baseline="-25000" dirty="0" smtClean="0">
                <a:latin typeface="Helvetica Light" charset="0"/>
                <a:ea typeface="Helvetica Light" charset="0"/>
                <a:cs typeface="Helvetica Light" charset="0"/>
              </a:rPr>
              <a:t>0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) we define the output layer h(T) as the solution to the ODE initial value problem at time T</a:t>
            </a:r>
          </a:p>
          <a:p>
            <a:endParaRPr lang="en-US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We can compute h(T) using a black-box differential equation solver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4234" y="2566467"/>
            <a:ext cx="3599955" cy="87998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4234" y="4041247"/>
            <a:ext cx="4624584" cy="309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632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703" y="93276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Advantages of Neural ODE approach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7" y="1418839"/>
            <a:ext cx="11936627" cy="5439161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Helvetica Light" charset="0"/>
                <a:ea typeface="Helvetica Light" charset="0"/>
                <a:cs typeface="Helvetica Light" charset="0"/>
              </a:rPr>
              <a:t>Memory Efficiency </a:t>
            </a:r>
            <a:r>
              <a:rPr lang="mr-IN" dirty="0" smtClean="0">
                <a:latin typeface="Helvetica Light" charset="0"/>
                <a:ea typeface="Helvetica Light" charset="0"/>
                <a:cs typeface="Helvetica Light" charset="0"/>
              </a:rPr>
              <a:t>–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 Because of the clever way of computing gradients of loss through the ODE solver, one can train the network with a </a:t>
            </a:r>
            <a:r>
              <a:rPr lang="en-US" u="sng" dirty="0" smtClean="0">
                <a:latin typeface="Helvetica Light" charset="0"/>
                <a:ea typeface="Helvetica Light" charset="0"/>
                <a:cs typeface="Helvetica Light" charset="0"/>
              </a:rPr>
              <a:t>constant memory cost 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as a function of depth!</a:t>
            </a:r>
          </a:p>
          <a:p>
            <a:r>
              <a:rPr lang="en-US" b="1" dirty="0" smtClean="0">
                <a:latin typeface="Helvetica Light" charset="0"/>
                <a:ea typeface="Helvetica Light" charset="0"/>
                <a:cs typeface="Helvetica Light" charset="0"/>
              </a:rPr>
              <a:t>Adaptive Computation </a:t>
            </a:r>
            <a:r>
              <a:rPr lang="mr-IN" dirty="0" smtClean="0">
                <a:latin typeface="Helvetica Light" charset="0"/>
                <a:ea typeface="Helvetica Light" charset="0"/>
                <a:cs typeface="Helvetica Light" charset="0"/>
              </a:rPr>
              <a:t>–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 Modern ODE solvers monitor and adapt evaluation to limit approximation errors. Cost of model scales as problem complexity. Accuracy can be reduced for deployment.</a:t>
            </a:r>
          </a:p>
          <a:p>
            <a:r>
              <a:rPr lang="en-US" b="1" dirty="0" smtClean="0">
                <a:latin typeface="Helvetica Light" charset="0"/>
                <a:ea typeface="Helvetica Light" charset="0"/>
                <a:cs typeface="Helvetica Light" charset="0"/>
              </a:rPr>
              <a:t>Parameter Efficiency </a:t>
            </a:r>
            <a:r>
              <a:rPr lang="mr-IN" dirty="0" smtClean="0">
                <a:latin typeface="Helvetica Light" charset="0"/>
                <a:ea typeface="Helvetica Light" charset="0"/>
                <a:cs typeface="Helvetica Light" charset="0"/>
              </a:rPr>
              <a:t>–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 Reduced number of parameters needed for supervised learning due to implicit tying together of “layers”</a:t>
            </a:r>
          </a:p>
          <a:p>
            <a:r>
              <a:rPr lang="en-US" b="1" dirty="0" smtClean="0">
                <a:latin typeface="Helvetica Light" charset="0"/>
                <a:ea typeface="Helvetica Light" charset="0"/>
                <a:cs typeface="Helvetica Light" charset="0"/>
              </a:rPr>
              <a:t>Scalable and invertible normalizing flows </a:t>
            </a:r>
            <a:r>
              <a:rPr lang="mr-IN" dirty="0" smtClean="0">
                <a:latin typeface="Helvetica Light" charset="0"/>
                <a:ea typeface="Helvetica Light" charset="0"/>
                <a:cs typeface="Helvetica Light" charset="0"/>
              </a:rPr>
              <a:t>–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 Easier and more natural to compute (more below)</a:t>
            </a:r>
          </a:p>
          <a:p>
            <a:r>
              <a:rPr lang="en-US" b="1" dirty="0" smtClean="0">
                <a:latin typeface="Helvetica Light" charset="0"/>
                <a:ea typeface="Helvetica Light" charset="0"/>
                <a:cs typeface="Helvetica Light" charset="0"/>
              </a:rPr>
              <a:t>Continuous time series models </a:t>
            </a:r>
            <a:r>
              <a:rPr lang="mr-IN" dirty="0" smtClean="0">
                <a:latin typeface="Helvetica Light" charset="0"/>
                <a:ea typeface="Helvetica Light" charset="0"/>
                <a:cs typeface="Helvetica Light" charset="0"/>
              </a:rPr>
              <a:t>–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 Naturally incorporates continuous time series data without discretization (more below)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2375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err="1" smtClean="0">
                <a:latin typeface="Helvetica Light" charset="0"/>
                <a:ea typeface="Helvetica Light" charset="0"/>
                <a:cs typeface="Helvetica Light" charset="0"/>
              </a:rPr>
              <a:t>Backprop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 through an ODE Solver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86249"/>
            <a:ext cx="4623486" cy="4547286"/>
          </a:xfrm>
        </p:spPr>
        <p:txBody>
          <a:bodyPr/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Use the </a:t>
            </a:r>
            <a:r>
              <a:rPr lang="en-US" dirty="0" err="1" smtClean="0">
                <a:latin typeface="Helvetica Light" charset="0"/>
                <a:ea typeface="Helvetica Light" charset="0"/>
                <a:cs typeface="Helvetica Light" charset="0"/>
              </a:rPr>
              <a:t>adjoint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 sensitivity method to compute gradients of the loss by solving a second ODE backwards in time</a:t>
            </a:r>
          </a:p>
          <a:p>
            <a:endParaRPr lang="en-US" dirty="0" smtClean="0"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This method scales linearly with problem size, has low memory cost and controls numerical error</a:t>
            </a:r>
          </a:p>
          <a:p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87395" y="6396335"/>
            <a:ext cx="48809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Helvetica Light" charset="0"/>
                <a:ea typeface="Helvetica Light" charset="0"/>
                <a:cs typeface="Helvetica Light" charset="0"/>
              </a:rPr>
              <a:t>Pontryagin</a:t>
            </a:r>
            <a:r>
              <a:rPr lang="en-US" sz="1200" dirty="0" smtClean="0">
                <a:latin typeface="Helvetica Light" charset="0"/>
                <a:ea typeface="Helvetica Light" charset="0"/>
                <a:cs typeface="Helvetica Light" charset="0"/>
              </a:rPr>
              <a:t>, et al. </a:t>
            </a:r>
            <a:r>
              <a:rPr lang="en-US" sz="1200" dirty="0">
                <a:latin typeface="Helvetica Light" charset="0"/>
                <a:ea typeface="Helvetica Light" charset="0"/>
                <a:cs typeface="Helvetica Light" charset="0"/>
              </a:rPr>
              <a:t>The mathematical theory of optimal processes. 1962.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0130" y="3232046"/>
            <a:ext cx="1883855" cy="9755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5455" y="4207614"/>
            <a:ext cx="4044093" cy="90643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2302" y="2122119"/>
            <a:ext cx="1020763" cy="44141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3065" y="2064446"/>
            <a:ext cx="4672988" cy="547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85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err="1" smtClean="0">
                <a:latin typeface="Helvetica Light" charset="0"/>
                <a:ea typeface="Helvetica Light" charset="0"/>
                <a:cs typeface="Helvetica Light" charset="0"/>
              </a:rPr>
              <a:t>Backprop</a:t>
            </a:r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 through an ODE Solver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067" y="2135094"/>
            <a:ext cx="5610506" cy="99386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271" y="4525599"/>
            <a:ext cx="7927583" cy="215676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5999" y="1067849"/>
            <a:ext cx="4477801" cy="315185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34271" y="3336024"/>
            <a:ext cx="6203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Light" charset="0"/>
                <a:ea typeface="Helvetica Light" charset="0"/>
                <a:cs typeface="Helvetica Light" charset="0"/>
              </a:rPr>
              <a:t>Vector-Jacobians can be efficiently computed using automatic differentiation for about the cost of evaluating f</a:t>
            </a:r>
            <a:endParaRPr lang="en-US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5426" y="1169358"/>
            <a:ext cx="1685962" cy="64081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17731" y="1019936"/>
            <a:ext cx="4597627" cy="93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895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712</Words>
  <Application>Microsoft Macintosh PowerPoint</Application>
  <PresentationFormat>Widescreen</PresentationFormat>
  <Paragraphs>99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Calibri Light</vt:lpstr>
      <vt:lpstr>Helvetica Light</vt:lpstr>
      <vt:lpstr>Arial</vt:lpstr>
      <vt:lpstr>Office Theme</vt:lpstr>
      <vt:lpstr>An Introduction to Neural ODEs</vt:lpstr>
      <vt:lpstr>Neural ODEs</vt:lpstr>
      <vt:lpstr>Outline</vt:lpstr>
      <vt:lpstr>Learning Residuals</vt:lpstr>
      <vt:lpstr>Hidden State Transformation</vt:lpstr>
      <vt:lpstr>Main Idea</vt:lpstr>
      <vt:lpstr>Advantages of Neural ODE approach</vt:lpstr>
      <vt:lpstr>Backprop through an ODE Solver</vt:lpstr>
      <vt:lpstr>Backprop through an ODE Solver</vt:lpstr>
      <vt:lpstr>Supervised Learning vs. ResNets</vt:lpstr>
      <vt:lpstr>Continuous Normalizing Flows</vt:lpstr>
      <vt:lpstr>Continuous Normalizing Flows</vt:lpstr>
      <vt:lpstr>Generative Latent Function Time Series Model</vt:lpstr>
      <vt:lpstr>Generative Latent Function Time Series Model</vt:lpstr>
      <vt:lpstr>Recent Work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ODEs</dc:title>
  <dc:creator>James Giammona</dc:creator>
  <cp:lastModifiedBy>James Giammona</cp:lastModifiedBy>
  <cp:revision>48</cp:revision>
  <dcterms:created xsi:type="dcterms:W3CDTF">2019-01-22T14:15:27Z</dcterms:created>
  <dcterms:modified xsi:type="dcterms:W3CDTF">2019-01-22T19:03:34Z</dcterms:modified>
</cp:coreProperties>
</file>

<file path=docProps/thumbnail.jpeg>
</file>